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4"/>
  </p:notesMasterIdLst>
  <p:sldIdLst>
    <p:sldId id="271" r:id="rId2"/>
    <p:sldId id="340" r:id="rId3"/>
    <p:sldId id="388" r:id="rId4"/>
    <p:sldId id="346" r:id="rId5"/>
    <p:sldId id="358" r:id="rId6"/>
    <p:sldId id="357" r:id="rId7"/>
    <p:sldId id="298" r:id="rId8"/>
    <p:sldId id="291" r:id="rId9"/>
    <p:sldId id="289" r:id="rId10"/>
    <p:sldId id="355" r:id="rId11"/>
    <p:sldId id="300" r:id="rId12"/>
    <p:sldId id="290" r:id="rId13"/>
    <p:sldId id="360" r:id="rId14"/>
    <p:sldId id="387" r:id="rId15"/>
    <p:sldId id="313" r:id="rId16"/>
    <p:sldId id="362" r:id="rId17"/>
    <p:sldId id="370" r:id="rId18"/>
    <p:sldId id="286" r:id="rId19"/>
    <p:sldId id="349" r:id="rId20"/>
    <p:sldId id="354" r:id="rId21"/>
    <p:sldId id="301" r:id="rId22"/>
    <p:sldId id="353" r:id="rId23"/>
    <p:sldId id="403" r:id="rId24"/>
    <p:sldId id="364" r:id="rId25"/>
    <p:sldId id="384" r:id="rId26"/>
    <p:sldId id="306" r:id="rId27"/>
    <p:sldId id="402" r:id="rId28"/>
    <p:sldId id="307" r:id="rId29"/>
    <p:sldId id="305" r:id="rId30"/>
    <p:sldId id="397" r:id="rId31"/>
    <p:sldId id="396" r:id="rId32"/>
    <p:sldId id="3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252D-93FA-4CE2-94B1-EB32579ADB40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5D957-73C7-4007-BB04-6944C0A1C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5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20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908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12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59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5722e0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85722e0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89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5722e0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85722e0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20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5722e0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85722e0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05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27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5722e0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85722e0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43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97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640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100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09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85722e0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185722e0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09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356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457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043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531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627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9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820920d3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820920d31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820920d31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947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44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123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74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820920d3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820920d31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820920d31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255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820920d3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820920d31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820920d31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551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820920d3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820920d31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820920d31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059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9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392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1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55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6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9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0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9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6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78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8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2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67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36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stackoverflow.com/questions/9956815/generate-visual-waveform-from-mp3-wav-file-in-windows-2008-serv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7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3.wav"/><Relationship Id="rId7" Type="http://schemas.openxmlformats.org/officeDocument/2006/relationships/image" Target="../media/image6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publicdomainpictures.net/view-image.php?image=83912&amp;picture=computer-clipar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944E5A-9D19-80A6-BE69-1FA129B4530B}"/>
              </a:ext>
            </a:extLst>
          </p:cNvPr>
          <p:cNvSpPr/>
          <p:nvPr/>
        </p:nvSpPr>
        <p:spPr>
          <a:xfrm>
            <a:off x="1122791" y="4414504"/>
            <a:ext cx="10529455" cy="5449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14"/>
          <p:cNvSpPr/>
          <p:nvPr/>
        </p:nvSpPr>
        <p:spPr>
          <a:xfrm>
            <a:off x="4436463" y="1489618"/>
            <a:ext cx="266290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D6C01-3440-9CD0-5C41-0B62A79A034D}"/>
              </a:ext>
            </a:extLst>
          </p:cNvPr>
          <p:cNvSpPr/>
          <p:nvPr/>
        </p:nvSpPr>
        <p:spPr>
          <a:xfrm>
            <a:off x="1122792" y="3897181"/>
            <a:ext cx="10529455" cy="5193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63819-02D7-1CC9-076E-20776EC617B0}"/>
              </a:ext>
            </a:extLst>
          </p:cNvPr>
          <p:cNvSpPr/>
          <p:nvPr/>
        </p:nvSpPr>
        <p:spPr>
          <a:xfrm>
            <a:off x="1122793" y="3352223"/>
            <a:ext cx="10529455" cy="5449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365FB-7573-5E07-E777-167CC7500648}"/>
              </a:ext>
            </a:extLst>
          </p:cNvPr>
          <p:cNvSpPr/>
          <p:nvPr/>
        </p:nvSpPr>
        <p:spPr>
          <a:xfrm>
            <a:off x="1122793" y="2738966"/>
            <a:ext cx="10529455" cy="613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6CDFF-F749-2D1E-EFBB-D73646AEFBE1}"/>
              </a:ext>
            </a:extLst>
          </p:cNvPr>
          <p:cNvSpPr txBox="1"/>
          <p:nvPr/>
        </p:nvSpPr>
        <p:spPr>
          <a:xfrm>
            <a:off x="1894081" y="2738967"/>
            <a:ext cx="95465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Xử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lý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tín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hiệu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âm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thanh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Miền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thời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gian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miền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tần</a:t>
            </a: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Mel Filter banks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MFCCs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06A4F-4AD0-8F93-866E-2A6D814C406C}"/>
              </a:ext>
            </a:extLst>
          </p:cNvPr>
          <p:cNvSpPr/>
          <p:nvPr/>
        </p:nvSpPr>
        <p:spPr>
          <a:xfrm>
            <a:off x="1122791" y="1332229"/>
            <a:ext cx="10529455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34846-126C-4B30-061D-27C85E831D8B}"/>
              </a:ext>
            </a:extLst>
          </p:cNvPr>
          <p:cNvSpPr/>
          <p:nvPr/>
        </p:nvSpPr>
        <p:spPr>
          <a:xfrm>
            <a:off x="4436460" y="1450824"/>
            <a:ext cx="2662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F18B0D-D5C9-1F42-9F79-2BD669C3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9998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F9CDC7E-5BB2-B740-BDB8-E7983EB1F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2" y="1789998"/>
            <a:ext cx="4000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7ECAFA4-5F8F-574E-9989-C660C7BF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4" y="1789998"/>
            <a:ext cx="4127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86D7749F-85B5-B444-AC8F-A8111690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8021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729C7924-F048-A842-B0CF-650B9EEE3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88021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82A9545B-D435-FC4C-9A81-146BF0EE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2" y="4288021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DED12-945F-8D87-8392-288873EC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7E586-9AB1-B72A-6DB2-6B344F19D64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D90FD0-285E-BC15-0019-68A55FEF334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</a:p>
        </p:txBody>
      </p:sp>
    </p:spTree>
    <p:extLst>
      <p:ext uri="{BB962C8B-B14F-4D97-AF65-F5344CB8AC3E}">
        <p14:creationId xmlns:p14="http://schemas.microsoft.com/office/powerpoint/2010/main" val="1395107279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A26A6B-C828-4187-A05B-0860ED3F651B}"/>
                  </a:ext>
                </a:extLst>
              </p:cNvPr>
              <p:cNvSpPr txBox="1"/>
              <p:nvPr/>
            </p:nvSpPr>
            <p:spPr>
              <a:xfrm>
                <a:off x="3830464" y="5256090"/>
                <a:ext cx="4531071" cy="599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≥2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A26A6B-C828-4187-A05B-0860ED3F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64" y="5256090"/>
                <a:ext cx="4531071" cy="599075"/>
              </a:xfrm>
              <a:prstGeom prst="rect">
                <a:avLst/>
              </a:prstGeom>
              <a:blipFill>
                <a:blip r:embed="rId3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aliasing image">
            <a:extLst>
              <a:ext uri="{FF2B5EF4-FFF2-40B4-BE49-F238E27FC236}">
                <a16:creationId xmlns:a16="http://schemas.microsoft.com/office/drawing/2014/main" id="{B22C1EEE-666F-40C3-B347-6F32E61B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61" y="2108943"/>
            <a:ext cx="5307054" cy="24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F2E739A-13D9-4A33-A458-736F840B5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7" y="2108943"/>
            <a:ext cx="5438324" cy="24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3853CB-8743-0013-D4C7-703D951C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05491-17E0-9546-EB6F-BAFB28B9D804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636F28-8997-97D9-17CF-E864429B7E05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Sampling: Nyquist Theorem</a:t>
            </a:r>
          </a:p>
        </p:txBody>
      </p:sp>
    </p:spTree>
    <p:extLst>
      <p:ext uri="{BB962C8B-B14F-4D97-AF65-F5344CB8AC3E}">
        <p14:creationId xmlns:p14="http://schemas.microsoft.com/office/powerpoint/2010/main" val="823635603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2290" name="Picture 2" descr="b) Quantization of a continuous signal to discrete values - Medical Imaging  Systems - NCBI Bookshelf">
            <a:extLst>
              <a:ext uri="{FF2B5EF4-FFF2-40B4-BE49-F238E27FC236}">
                <a16:creationId xmlns:a16="http://schemas.microsoft.com/office/drawing/2014/main" id="{B1FC2249-1019-4CAF-A80F-6C3BCC40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98" y="2137638"/>
            <a:ext cx="5227675" cy="29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20">
            <a:extLst>
              <a:ext uri="{FF2B5EF4-FFF2-40B4-BE49-F238E27FC236}">
                <a16:creationId xmlns:a16="http://schemas.microsoft.com/office/drawing/2014/main" id="{3ABC17CF-BD9A-44A0-B938-4C3DCB755692}"/>
              </a:ext>
            </a:extLst>
          </p:cNvPr>
          <p:cNvSpPr txBox="1">
            <a:spLocks/>
          </p:cNvSpPr>
          <p:nvPr/>
        </p:nvSpPr>
        <p:spPr>
          <a:xfrm>
            <a:off x="6651904" y="3256700"/>
            <a:ext cx="470189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continuous infinite values to discrete finite values (real-valued numbers to integers)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CA8D1B-55C0-3E72-7267-29F908DE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22984-A4A7-06B1-332E-126A25007164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CB14A5-80AC-D938-1D07-D6E3314957C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Quantization</a:t>
            </a:r>
          </a:p>
        </p:txBody>
      </p:sp>
    </p:spTree>
    <p:extLst>
      <p:ext uri="{BB962C8B-B14F-4D97-AF65-F5344CB8AC3E}">
        <p14:creationId xmlns:p14="http://schemas.microsoft.com/office/powerpoint/2010/main" val="1416957476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5362" name="Picture 2" descr="Microsoft WAVE soundfile format">
            <a:extLst>
              <a:ext uri="{FF2B5EF4-FFF2-40B4-BE49-F238E27FC236}">
                <a16:creationId xmlns:a16="http://schemas.microsoft.com/office/drawing/2014/main" id="{7ED2C214-F1F0-C64F-8F93-6DD478D1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72" y="1326706"/>
            <a:ext cx="6382436" cy="42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0;p20">
            <a:extLst>
              <a:ext uri="{FF2B5EF4-FFF2-40B4-BE49-F238E27FC236}">
                <a16:creationId xmlns:a16="http://schemas.microsoft.com/office/drawing/2014/main" id="{95074D52-997C-BF4E-B526-02625CEB61EF}"/>
              </a:ext>
            </a:extLst>
          </p:cNvPr>
          <p:cNvSpPr txBox="1">
            <a:spLocks/>
          </p:cNvSpPr>
          <p:nvPr/>
        </p:nvSpPr>
        <p:spPr>
          <a:xfrm>
            <a:off x="4017101" y="5818300"/>
            <a:ext cx="4157797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Example: Microsoft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wavefile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format</a:t>
            </a:r>
          </a:p>
        </p:txBody>
      </p:sp>
      <p:pic>
        <p:nvPicPr>
          <p:cNvPr id="15364" name="Picture 4" descr="What Are WAV and WAVE Files (and How Do I Open Them)?">
            <a:extLst>
              <a:ext uri="{FF2B5EF4-FFF2-40B4-BE49-F238E27FC236}">
                <a16:creationId xmlns:a16="http://schemas.microsoft.com/office/drawing/2014/main" id="{EDB8CAFB-A949-804B-B995-74FB0CAB3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2" y="2766192"/>
            <a:ext cx="4220084" cy="194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2E529A-E6EA-9859-F5E2-3A13A318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AAFF-A7F3-F0BD-B002-F28F3DE43F6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C54AA9-2314-8845-0B53-42453576C41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Wavefile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42764591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2E529A-E6EA-9859-F5E2-3A13A318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AAFF-A7F3-F0BD-B002-F28F3DE43F6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C54AA9-2314-8845-0B53-42453576C41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wavefile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Default 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8167C-1536-C99D-7F8C-62559F28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1663932"/>
            <a:ext cx="6558280" cy="17650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FB8F3E-42CF-C828-EA14-A1EDF4ECD256}"/>
              </a:ext>
            </a:extLst>
          </p:cNvPr>
          <p:cNvSpPr/>
          <p:nvPr/>
        </p:nvSpPr>
        <p:spPr>
          <a:xfrm>
            <a:off x="1493520" y="2127722"/>
            <a:ext cx="792480" cy="6060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E83D7-DD47-2CD7-6186-FBDA4DEE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20" y="4893994"/>
            <a:ext cx="5222240" cy="159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84AFE-D8F2-9FCA-EC2A-5C5CF068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" y="3550265"/>
            <a:ext cx="4582160" cy="1096408"/>
          </a:xfrm>
          <a:prstGeom prst="rect">
            <a:avLst/>
          </a:prstGeom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D2C37B0B-F3E0-ED87-2F47-17AFF2DD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55" y="1127033"/>
            <a:ext cx="4357370" cy="34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7147DD-3875-4276-348C-CD7C84973981}"/>
              </a:ext>
            </a:extLst>
          </p:cNvPr>
          <p:cNvSpPr/>
          <p:nvPr/>
        </p:nvSpPr>
        <p:spPr>
          <a:xfrm>
            <a:off x="3860800" y="4175761"/>
            <a:ext cx="939800" cy="3754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3DE00-B3DD-805E-1478-A0F3430F2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" y="4893994"/>
            <a:ext cx="5414983" cy="1644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077A52-896F-4F06-4D2B-97E6079708EF}"/>
              </a:ext>
            </a:extLst>
          </p:cNvPr>
          <p:cNvSpPr txBox="1"/>
          <p:nvPr/>
        </p:nvSpPr>
        <p:spPr>
          <a:xfrm>
            <a:off x="9915158" y="4656896"/>
            <a:ext cx="2276842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VN" dirty="0"/>
              <a:t>ampling rate = 44100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F1DD0-0EF2-11BD-8E4E-37BF71960141}"/>
              </a:ext>
            </a:extLst>
          </p:cNvPr>
          <p:cNvSpPr txBox="1"/>
          <p:nvPr/>
        </p:nvSpPr>
        <p:spPr>
          <a:xfrm>
            <a:off x="4030980" y="4656896"/>
            <a:ext cx="2276842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VN" dirty="0"/>
              <a:t>ampling rate = 22050</a:t>
            </a:r>
          </a:p>
        </p:txBody>
      </p:sp>
    </p:spTree>
    <p:extLst>
      <p:ext uri="{BB962C8B-B14F-4D97-AF65-F5344CB8AC3E}">
        <p14:creationId xmlns:p14="http://schemas.microsoft.com/office/powerpoint/2010/main" val="1850347793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976F0E-A3A3-5441-929C-6BF6D307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60" y="3243014"/>
            <a:ext cx="6983622" cy="8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302570-982D-F341-81D7-D99AF04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77" y="5356276"/>
            <a:ext cx="6983628" cy="8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73B47A-03C0-6F4A-AB84-B50A04A7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55" y="4302828"/>
            <a:ext cx="6983622" cy="84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5C1620-13AF-0B4E-BCF2-3A7D6E9BC1DF}"/>
              </a:ext>
            </a:extLst>
          </p:cNvPr>
          <p:cNvCxnSpPr>
            <a:cxnSpLocks/>
          </p:cNvCxnSpPr>
          <p:nvPr/>
        </p:nvCxnSpPr>
        <p:spPr>
          <a:xfrm flipV="1">
            <a:off x="864405" y="2000451"/>
            <a:ext cx="3040330" cy="435090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0830B1-56C8-DD4F-9477-D19695073BC8}"/>
              </a:ext>
            </a:extLst>
          </p:cNvPr>
          <p:cNvCxnSpPr>
            <a:cxnSpLocks/>
          </p:cNvCxnSpPr>
          <p:nvPr/>
        </p:nvCxnSpPr>
        <p:spPr>
          <a:xfrm flipV="1">
            <a:off x="838200" y="6351351"/>
            <a:ext cx="9763897" cy="25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30EE6E-8DFB-5946-8BBE-C90B3C7780B2}"/>
              </a:ext>
            </a:extLst>
          </p:cNvPr>
          <p:cNvCxnSpPr>
            <a:cxnSpLocks/>
          </p:cNvCxnSpPr>
          <p:nvPr/>
        </p:nvCxnSpPr>
        <p:spPr>
          <a:xfrm flipV="1">
            <a:off x="825097" y="1956038"/>
            <a:ext cx="26205" cy="4433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AA312B8-BD95-9348-A77A-72290D29F780}"/>
              </a:ext>
            </a:extLst>
          </p:cNvPr>
          <p:cNvSpPr txBox="1"/>
          <p:nvPr/>
        </p:nvSpPr>
        <p:spPr>
          <a:xfrm>
            <a:off x="5371334" y="640144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513657-6140-2043-9107-B9BB80D785CD}"/>
              </a:ext>
            </a:extLst>
          </p:cNvPr>
          <p:cNvSpPr txBox="1"/>
          <p:nvPr/>
        </p:nvSpPr>
        <p:spPr>
          <a:xfrm rot="18332383">
            <a:off x="1549452" y="3865279"/>
            <a:ext cx="11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6AEEB5F-59DB-EE48-81BA-EF5F8FF1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89966" y="2153409"/>
            <a:ext cx="6897125" cy="8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462015-78F6-A14F-BB55-F9CAD2BC9203}"/>
              </a:ext>
            </a:extLst>
          </p:cNvPr>
          <p:cNvSpPr txBox="1"/>
          <p:nvPr/>
        </p:nvSpPr>
        <p:spPr>
          <a:xfrm rot="16200000">
            <a:off x="-15960" y="387754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D2EE43D-AD69-204D-802E-35EC55CC5E40}"/>
              </a:ext>
            </a:extLst>
          </p:cNvPr>
          <p:cNvSpPr/>
          <p:nvPr/>
        </p:nvSpPr>
        <p:spPr>
          <a:xfrm rot="10800000">
            <a:off x="9684444" y="5110797"/>
            <a:ext cx="2264539" cy="4432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238A64-9F21-2B4B-A48E-99D1D97C4DE6}"/>
              </a:ext>
            </a:extLst>
          </p:cNvPr>
          <p:cNvSpPr txBox="1"/>
          <p:nvPr/>
        </p:nvSpPr>
        <p:spPr>
          <a:xfrm>
            <a:off x="9926320" y="4667385"/>
            <a:ext cx="197028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Frequency-domain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D87DE-F856-B647-9677-F402B56333FD}"/>
              </a:ext>
            </a:extLst>
          </p:cNvPr>
          <p:cNvSpPr txBox="1"/>
          <p:nvPr/>
        </p:nvSpPr>
        <p:spPr>
          <a:xfrm>
            <a:off x="8331346" y="1352480"/>
            <a:ext cx="1455848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Time-domain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7E13466-E077-E64A-99D3-F54AF0C64D1C}"/>
              </a:ext>
            </a:extLst>
          </p:cNvPr>
          <p:cNvSpPr/>
          <p:nvPr/>
        </p:nvSpPr>
        <p:spPr>
          <a:xfrm rot="5400000">
            <a:off x="7565466" y="1409372"/>
            <a:ext cx="809491" cy="44481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5EEB0-D7C2-573B-CE87-C12753B2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3539D0-D818-E1B5-592E-7CFD2BE982D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5FB61A-68B7-24DB-0814-49A6AEB0523F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Time-domain &amp; Frequency-domain</a:t>
            </a:r>
          </a:p>
        </p:txBody>
      </p:sp>
    </p:spTree>
    <p:extLst>
      <p:ext uri="{BB962C8B-B14F-4D97-AF65-F5344CB8AC3E}">
        <p14:creationId xmlns:p14="http://schemas.microsoft.com/office/powerpoint/2010/main" val="2856984577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5122" name="Picture 2" descr="ShareTechnote">
            <a:extLst>
              <a:ext uri="{FF2B5EF4-FFF2-40B4-BE49-F238E27FC236}">
                <a16:creationId xmlns:a16="http://schemas.microsoft.com/office/drawing/2014/main" id="{97376FC1-484D-9A44-8A4B-32DE1BDB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35" y="1857849"/>
            <a:ext cx="6073129" cy="4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7F65F4-20AD-4A45-6767-F4475772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92655-F39D-281B-D4C0-A20E85B29A3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992BF4-029C-1454-25A5-1C2E513C4FB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Time-domain to Frequency-domain</a:t>
            </a:r>
          </a:p>
        </p:txBody>
      </p:sp>
    </p:spTree>
    <p:extLst>
      <p:ext uri="{BB962C8B-B14F-4D97-AF65-F5344CB8AC3E}">
        <p14:creationId xmlns:p14="http://schemas.microsoft.com/office/powerpoint/2010/main" val="246758649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D569DC-75F6-B036-9CA2-B3E097EF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DC89DA-0D9A-318A-654D-D731A76B98B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D0722B-336A-C904-6D02-673EE12530B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Fourier Transform</a:t>
            </a:r>
          </a:p>
        </p:txBody>
      </p:sp>
      <p:pic>
        <p:nvPicPr>
          <p:cNvPr id="1026" name="Picture 2" descr="The Family of Fourier Transform">
            <a:extLst>
              <a:ext uri="{FF2B5EF4-FFF2-40B4-BE49-F238E27FC236}">
                <a16:creationId xmlns:a16="http://schemas.microsoft.com/office/drawing/2014/main" id="{703815AA-98AD-609E-CF98-7A7DD304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59" y="1620582"/>
            <a:ext cx="6256020" cy="491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08631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7B4B7-7313-FB4F-9490-D366DD1E1E90}"/>
              </a:ext>
            </a:extLst>
          </p:cNvPr>
          <p:cNvGrpSpPr/>
          <p:nvPr/>
        </p:nvGrpSpPr>
        <p:grpSpPr>
          <a:xfrm>
            <a:off x="685200" y="1648529"/>
            <a:ext cx="10008973" cy="3837940"/>
            <a:chOff x="838200" y="1856444"/>
            <a:chExt cx="10008973" cy="3837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8E448D-BEF7-6E45-BA05-C218AACF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56444"/>
              <a:ext cx="10008973" cy="31451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C39C4-B941-004A-9A92-02550A3C624E}"/>
                </a:ext>
              </a:extLst>
            </p:cNvPr>
            <p:cNvSpPr txBox="1"/>
            <p:nvPr/>
          </p:nvSpPr>
          <p:spPr>
            <a:xfrm>
              <a:off x="1994394" y="5048053"/>
              <a:ext cx="2664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800" b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 over time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F9059-84F4-D94B-A608-87B2C997A8B4}"/>
                </a:ext>
              </a:extLst>
            </p:cNvPr>
            <p:cNvSpPr txBox="1"/>
            <p:nvPr/>
          </p:nvSpPr>
          <p:spPr>
            <a:xfrm>
              <a:off x="7072393" y="5048053"/>
              <a:ext cx="3076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800" b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 over frequency (spectrum)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82BDB-3740-9B45-8E8A-ACD407712D17}"/>
                  </a:ext>
                </a:extLst>
              </p:cNvPr>
              <p:cNvSpPr txBox="1"/>
              <p:nvPr/>
            </p:nvSpPr>
            <p:spPr>
              <a:xfrm>
                <a:off x="685200" y="5466198"/>
                <a:ext cx="4133935" cy="321370"/>
              </a:xfrm>
              <a:prstGeom prst="rect">
                <a:avLst/>
              </a:prstGeom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V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Euler’s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V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𝑗𝑠𝑖𝑛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VN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82BDB-3740-9B45-8E8A-ACD40771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0" y="5466198"/>
                <a:ext cx="4133935" cy="321370"/>
              </a:xfrm>
              <a:prstGeom prst="rect">
                <a:avLst/>
              </a:prstGeom>
              <a:blipFill>
                <a:blip r:embed="rId4"/>
                <a:stretch>
                  <a:fillRect l="-1212" t="-14286" b="-39286"/>
                </a:stretch>
              </a:blipFill>
              <a:ln w="28575">
                <a:solidFill>
                  <a:schemeClr val="accent2"/>
                </a:solidFill>
                <a:prstDash val="dash"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BC3CD-5754-5449-8ECE-B658BD09B6E9}"/>
                  </a:ext>
                </a:extLst>
              </p:cNvPr>
              <p:cNvSpPr txBox="1"/>
              <p:nvPr/>
            </p:nvSpPr>
            <p:spPr>
              <a:xfrm>
                <a:off x="6919393" y="5853227"/>
                <a:ext cx="2670924" cy="865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BC3CD-5754-5449-8ECE-B658BD09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393" y="5853227"/>
                <a:ext cx="2670924" cy="865750"/>
              </a:xfrm>
              <a:prstGeom prst="rect">
                <a:avLst/>
              </a:prstGeom>
              <a:blipFill>
                <a:blip r:embed="rId5"/>
                <a:stretch>
                  <a:fillRect l="-2358" t="-113043" b="-17391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5938F53-C701-A843-87E6-BE0F9FCEFBD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19135" y="5626883"/>
            <a:ext cx="2100258" cy="659219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E7E0C14-A09C-8EAB-16EB-05CB780F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91448-87D5-9D2D-20B1-6867D60C2635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A42043-6379-9873-054F-97DF77BE5B00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764686823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125_C_Tenor_227_SP02" descr="125_C_Tenor_227_SP02">
            <a:hlinkClick r:id="" action="ppaction://media"/>
            <a:extLst>
              <a:ext uri="{FF2B5EF4-FFF2-40B4-BE49-F238E27FC236}">
                <a16:creationId xmlns:a16="http://schemas.microsoft.com/office/drawing/2014/main" id="{2FAB0349-D5F5-E344-9ACC-5AA5B0863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5637203"/>
            <a:ext cx="812800" cy="812800"/>
          </a:xfrm>
          <a:prstGeom prst="rect">
            <a:avLst/>
          </a:prstGeom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BA1BB70-6E05-544F-B6CD-F8F4CF1D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5" y="2054225"/>
            <a:ext cx="5207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338A2-0189-6B4A-97DF-AABD48F62B42}"/>
              </a:ext>
            </a:extLst>
          </p:cNvPr>
          <p:cNvSpPr txBox="1"/>
          <p:nvPr/>
        </p:nvSpPr>
        <p:spPr>
          <a:xfrm>
            <a:off x="1964432" y="5720438"/>
            <a:ext cx="2528820" cy="64633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a saxophone sound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98EF03-BE96-CBAC-DEB1-F8F2DE0A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017CB5-2ACC-3CC5-C93C-46335620732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2D7EA3-AD46-9807-EB63-8D11816CD74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Spectrogram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E63E3-03B5-5465-4220-8DEB242BF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81" y="2054225"/>
            <a:ext cx="5994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718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7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4" name="Google Shape;180;p20">
            <a:extLst>
              <a:ext uri="{FF2B5EF4-FFF2-40B4-BE49-F238E27FC236}">
                <a16:creationId xmlns:a16="http://schemas.microsoft.com/office/drawing/2014/main" id="{F34FE0EC-ECBF-43E2-B3F8-39EF91123393}"/>
              </a:ext>
            </a:extLst>
          </p:cNvPr>
          <p:cNvSpPr txBox="1">
            <a:spLocks/>
          </p:cNvSpPr>
          <p:nvPr/>
        </p:nvSpPr>
        <p:spPr>
          <a:xfrm>
            <a:off x="500700" y="6137400"/>
            <a:ext cx="11190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The data preprocessing process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F1EA1D9-66E9-6C46-B4D9-E433E975F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77132" y="1755152"/>
            <a:ext cx="1840440" cy="920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C55D9-5A8C-9E4A-B8BF-B17E50C0A63A}"/>
              </a:ext>
            </a:extLst>
          </p:cNvPr>
          <p:cNvSpPr txBox="1"/>
          <p:nvPr/>
        </p:nvSpPr>
        <p:spPr>
          <a:xfrm>
            <a:off x="2190079" y="1429906"/>
            <a:ext cx="154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Input .wav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D84259-45E6-8D4C-B3A3-5A8E2AD1E38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917572" y="2215262"/>
            <a:ext cx="28642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082E12D-9E1B-C14E-B164-EB63E292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35" y="1410581"/>
            <a:ext cx="2621752" cy="174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6B5DF-C7BD-1647-A4FD-17D4A61C369C}"/>
              </a:ext>
            </a:extLst>
          </p:cNvPr>
          <p:cNvSpPr txBox="1"/>
          <p:nvPr/>
        </p:nvSpPr>
        <p:spPr>
          <a:xfrm>
            <a:off x="6189978" y="1003863"/>
            <a:ext cx="292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Time-domain representation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6FFF9B-1FB4-784E-B07A-A788AF6FFF76}"/>
              </a:ext>
            </a:extLst>
          </p:cNvPr>
          <p:cNvSpPr txBox="1"/>
          <p:nvPr/>
        </p:nvSpPr>
        <p:spPr>
          <a:xfrm>
            <a:off x="4966423" y="178356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FD684-CA71-B342-B654-D4DE7BA1561F}"/>
              </a:ext>
            </a:extLst>
          </p:cNvPr>
          <p:cNvSpPr txBox="1"/>
          <p:nvPr/>
        </p:nvSpPr>
        <p:spPr>
          <a:xfrm>
            <a:off x="4786886" y="22730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Quantization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815FE6-9D61-A349-8031-7C5670B2C5BA}"/>
              </a:ext>
            </a:extLst>
          </p:cNvPr>
          <p:cNvCxnSpPr>
            <a:cxnSpLocks/>
            <a:stCxn id="33794" idx="2"/>
          </p:cNvCxnSpPr>
          <p:nvPr/>
        </p:nvCxnSpPr>
        <p:spPr>
          <a:xfrm>
            <a:off x="8309311" y="3158416"/>
            <a:ext cx="0" cy="631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6D4A85C-6448-7943-9769-3555D30FD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645" y="4215533"/>
            <a:ext cx="4143975" cy="130215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2DC437-BD80-E44F-931E-FE646D47971E}"/>
              </a:ext>
            </a:extLst>
          </p:cNvPr>
          <p:cNvSpPr txBox="1"/>
          <p:nvPr/>
        </p:nvSpPr>
        <p:spPr>
          <a:xfrm>
            <a:off x="8594295" y="326904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FFT</a:t>
            </a:r>
            <a:endParaRPr lang="en-VN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5AD597-8242-014E-9D36-792983D15711}"/>
              </a:ext>
            </a:extLst>
          </p:cNvPr>
          <p:cNvCxnSpPr>
            <a:cxnSpLocks/>
          </p:cNvCxnSpPr>
          <p:nvPr/>
        </p:nvCxnSpPr>
        <p:spPr>
          <a:xfrm flipH="1">
            <a:off x="4866003" y="4735738"/>
            <a:ext cx="2049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796" name="Picture 4">
            <a:extLst>
              <a:ext uri="{FF2B5EF4-FFF2-40B4-BE49-F238E27FC236}">
                <a16:creationId xmlns:a16="http://schemas.microsoft.com/office/drawing/2014/main" id="{85CBC443-2024-5E41-BCFB-D32E9376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92" y="3729548"/>
            <a:ext cx="2780220" cy="21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FEDF15F-37FA-264A-BFAA-B0AFE290DE36}"/>
              </a:ext>
            </a:extLst>
          </p:cNvPr>
          <p:cNvSpPr txBox="1"/>
          <p:nvPr/>
        </p:nvSpPr>
        <p:spPr>
          <a:xfrm>
            <a:off x="4624621" y="4203812"/>
            <a:ext cx="26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VN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Extracting Spectrogram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C483E-DC76-2D42-907E-A38119857129}"/>
              </a:ext>
            </a:extLst>
          </p:cNvPr>
          <p:cNvSpPr txBox="1"/>
          <p:nvPr/>
        </p:nvSpPr>
        <p:spPr>
          <a:xfrm>
            <a:off x="2450764" y="3577085"/>
            <a:ext cx="1269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>
                <a:latin typeface="Calibri" panose="020F0502020204030204" pitchFamily="34" charset="0"/>
                <a:cs typeface="Calibri" panose="020F0502020204030204" pitchFamily="34" charset="0"/>
              </a:rPr>
              <a:t>Spectrogram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22D3A1-EBC6-7C4E-8BA8-6B267D8110E2}"/>
              </a:ext>
            </a:extLst>
          </p:cNvPr>
          <p:cNvSpPr txBox="1"/>
          <p:nvPr/>
        </p:nvSpPr>
        <p:spPr>
          <a:xfrm>
            <a:off x="14430375" y="-742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E25C06-D8C2-CEF3-2649-CCADC403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Audio Preprocessing Pipeline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3E378-1835-D911-4142-7F722E48AD76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3614A-49CC-91DC-B2E8-864F6402DCDC}"/>
              </a:ext>
            </a:extLst>
          </p:cNvPr>
          <p:cNvSpPr txBox="1"/>
          <p:nvPr/>
        </p:nvSpPr>
        <p:spPr>
          <a:xfrm>
            <a:off x="7286160" y="3942973"/>
            <a:ext cx="308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Frequency-domain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9242046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6150" name="Picture 6" descr="Waveform Phase Continuity">
            <a:extLst>
              <a:ext uri="{FF2B5EF4-FFF2-40B4-BE49-F238E27FC236}">
                <a16:creationId xmlns:a16="http://schemas.microsoft.com/office/drawing/2014/main" id="{B9315766-4CEB-6141-B6B0-A03DB25D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89" y="2288952"/>
            <a:ext cx="4949284" cy="32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indowing of the audio track. | Download Scientific Diagram">
            <a:extLst>
              <a:ext uri="{FF2B5EF4-FFF2-40B4-BE49-F238E27FC236}">
                <a16:creationId xmlns:a16="http://schemas.microsoft.com/office/drawing/2014/main" id="{0114682A-9B22-2447-96B3-08055A80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2290337"/>
            <a:ext cx="6159500" cy="314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7983C6-0CEC-FFB1-AB66-8C2719FB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CDBC8-37F4-A54F-AFBC-E5CE52A54CE9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B9ED04-6795-69EC-1698-382170203220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Windowing: Audio Discontinuity</a:t>
            </a:r>
          </a:p>
        </p:txBody>
      </p:sp>
    </p:spTree>
    <p:extLst>
      <p:ext uri="{BB962C8B-B14F-4D97-AF65-F5344CB8AC3E}">
        <p14:creationId xmlns:p14="http://schemas.microsoft.com/office/powerpoint/2010/main" val="1945283447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23B9B-F749-4DFB-AC19-F8014667728F}"/>
                  </a:ext>
                </a:extLst>
              </p:cNvPr>
              <p:cNvSpPr txBox="1"/>
              <p:nvPr/>
            </p:nvSpPr>
            <p:spPr>
              <a:xfrm>
                <a:off x="4002561" y="1984407"/>
                <a:ext cx="2987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23B9B-F749-4DFB-AC19-F8014667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61" y="1984407"/>
                <a:ext cx="29879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EAB25-ED12-4A7A-9176-798CD0C39AD3}"/>
                  </a:ext>
                </a:extLst>
              </p:cNvPr>
              <p:cNvSpPr txBox="1"/>
              <p:nvPr/>
            </p:nvSpPr>
            <p:spPr>
              <a:xfrm>
                <a:off x="4437541" y="3024962"/>
                <a:ext cx="3319563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          0≤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EEAB25-ED12-4A7A-9176-798CD0C39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41" y="3024962"/>
                <a:ext cx="3319563" cy="686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80;p20">
            <a:extLst>
              <a:ext uri="{FF2B5EF4-FFF2-40B4-BE49-F238E27FC236}">
                <a16:creationId xmlns:a16="http://schemas.microsoft.com/office/drawing/2014/main" id="{503F1A32-6429-4B7E-A267-0407B9F5202C}"/>
              </a:ext>
            </a:extLst>
          </p:cNvPr>
          <p:cNvSpPr txBox="1">
            <a:spLocks/>
          </p:cNvSpPr>
          <p:nvPr/>
        </p:nvSpPr>
        <p:spPr>
          <a:xfrm>
            <a:off x="1053861" y="3181199"/>
            <a:ext cx="351165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window (rectangular):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8A426-074D-407E-B890-66DB356DB5E2}"/>
                  </a:ext>
                </a:extLst>
              </p:cNvPr>
              <p:cNvSpPr txBox="1"/>
              <p:nvPr/>
            </p:nvSpPr>
            <p:spPr>
              <a:xfrm>
                <a:off x="4437541" y="3915842"/>
                <a:ext cx="5544659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0.54−0.46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0≤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8A426-074D-407E-B890-66DB356D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41" y="3915842"/>
                <a:ext cx="5544659" cy="1139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80;p20">
            <a:extLst>
              <a:ext uri="{FF2B5EF4-FFF2-40B4-BE49-F238E27FC236}">
                <a16:creationId xmlns:a16="http://schemas.microsoft.com/office/drawing/2014/main" id="{1BADF57C-A5C9-4779-94CF-B04FAD0514F3}"/>
              </a:ext>
            </a:extLst>
          </p:cNvPr>
          <p:cNvSpPr txBox="1">
            <a:spLocks/>
          </p:cNvSpPr>
          <p:nvPr/>
        </p:nvSpPr>
        <p:spPr>
          <a:xfrm>
            <a:off x="1053861" y="4281615"/>
            <a:ext cx="351165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Hamming window: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440507-F4DB-4938-8A7C-6495B2A9DACD}"/>
                  </a:ext>
                </a:extLst>
              </p:cNvPr>
              <p:cNvSpPr txBox="1"/>
              <p:nvPr/>
            </p:nvSpPr>
            <p:spPr>
              <a:xfrm>
                <a:off x="4437540" y="5202636"/>
                <a:ext cx="5544659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0.54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0≤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440507-F4DB-4938-8A7C-6495B2A9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540" y="5202636"/>
                <a:ext cx="5544659" cy="1139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180;p20">
            <a:extLst>
              <a:ext uri="{FF2B5EF4-FFF2-40B4-BE49-F238E27FC236}">
                <a16:creationId xmlns:a16="http://schemas.microsoft.com/office/drawing/2014/main" id="{E352192F-3BE4-448F-8237-FBE7E850B4B2}"/>
              </a:ext>
            </a:extLst>
          </p:cNvPr>
          <p:cNvSpPr txBox="1">
            <a:spLocks/>
          </p:cNvSpPr>
          <p:nvPr/>
        </p:nvSpPr>
        <p:spPr>
          <a:xfrm>
            <a:off x="1053861" y="5581269"/>
            <a:ext cx="351165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Hanning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window: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213803-A5AD-52DC-B7FF-216AB908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41D9A-07F5-03D2-0667-659FA5948B2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676798-A5F5-05C4-45C5-7B8EB93D36F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Windowing: Shape</a:t>
            </a:r>
          </a:p>
        </p:txBody>
      </p:sp>
    </p:spTree>
    <p:extLst>
      <p:ext uri="{BB962C8B-B14F-4D97-AF65-F5344CB8AC3E}">
        <p14:creationId xmlns:p14="http://schemas.microsoft.com/office/powerpoint/2010/main" val="211983581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5000DEE-086F-9D4C-91C5-D0C2F5F8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265" y="3043898"/>
            <a:ext cx="6741469" cy="35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C57A3-3245-A942-AFF3-CA2A5DF27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1847760"/>
            <a:ext cx="85979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B48B67-3F1F-4A83-9D23-2B2DB8B9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7257E-D977-8BDC-94E4-28945B4592DB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84A6E1-AADD-855D-3BB3-8899EB498150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Windowing: Shape</a:t>
            </a:r>
          </a:p>
        </p:txBody>
      </p:sp>
    </p:spTree>
    <p:extLst>
      <p:ext uri="{BB962C8B-B14F-4D97-AF65-F5344CB8AC3E}">
        <p14:creationId xmlns:p14="http://schemas.microsoft.com/office/powerpoint/2010/main" val="2773766261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2D1670-A9AF-4245-812D-49ED8E88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35" y="1762704"/>
            <a:ext cx="64897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25_C_Tenor_227_SP02" descr="125_C_Tenor_227_SP02">
            <a:hlinkClick r:id="" action="ppaction://media"/>
            <a:extLst>
              <a:ext uri="{FF2B5EF4-FFF2-40B4-BE49-F238E27FC236}">
                <a16:creationId xmlns:a16="http://schemas.microsoft.com/office/drawing/2014/main" id="{2FAB0349-D5F5-E344-9ACC-5AA5B0863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5637203"/>
            <a:ext cx="812800" cy="812800"/>
          </a:xfrm>
          <a:prstGeom prst="rect">
            <a:avLst/>
          </a:prstGeom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BA1BB70-6E05-544F-B6CD-F8F4CF1D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5" y="2054225"/>
            <a:ext cx="5207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338A2-0189-6B4A-97DF-AABD48F62B42}"/>
              </a:ext>
            </a:extLst>
          </p:cNvPr>
          <p:cNvSpPr txBox="1"/>
          <p:nvPr/>
        </p:nvSpPr>
        <p:spPr>
          <a:xfrm>
            <a:off x="1964432" y="5720438"/>
            <a:ext cx="2528820" cy="64633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a saxophone sound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98EF03-BE96-CBAC-DEB1-F8F2DE0A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017CB5-2ACC-3CC5-C93C-46335620732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2D7EA3-AD46-9807-EB63-8D11816CD74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Spectrogram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64558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7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B145C0-B84A-4644-8641-1B69CB648244}"/>
                  </a:ext>
                </a:extLst>
              </p:cNvPr>
              <p:cNvSpPr txBox="1"/>
              <p:nvPr/>
            </p:nvSpPr>
            <p:spPr>
              <a:xfrm>
                <a:off x="7807066" y="3227219"/>
                <a:ext cx="201689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B145C0-B84A-4644-8641-1B69CB64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066" y="3227219"/>
                <a:ext cx="2016899" cy="840295"/>
              </a:xfrm>
              <a:prstGeom prst="rect">
                <a:avLst/>
              </a:prstGeom>
              <a:blipFill>
                <a:blip r:embed="rId3"/>
                <a:stretch>
                  <a:fillRect l="-1875" t="-117647" r="-13750" b="-17647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A34E3-68FE-7847-B868-19632FCE6577}"/>
                  </a:ext>
                </a:extLst>
              </p:cNvPr>
              <p:cNvSpPr txBox="1"/>
              <p:nvPr/>
            </p:nvSpPr>
            <p:spPr>
              <a:xfrm>
                <a:off x="6226356" y="4336665"/>
                <a:ext cx="5356082" cy="579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𝑝𝑜𝑤𝑒𝑟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DA34E3-68FE-7847-B868-19632FCE6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356" y="4336665"/>
                <a:ext cx="5356082" cy="579326"/>
              </a:xfrm>
              <a:prstGeom prst="rect">
                <a:avLst/>
              </a:prstGeom>
              <a:blipFill>
                <a:blip r:embed="rId4"/>
                <a:stretch>
                  <a:fillRect l="-946" b="-1304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0" name="Picture 4" descr="Surprising Levels of Everyday Sounds">
            <a:extLst>
              <a:ext uri="{FF2B5EF4-FFF2-40B4-BE49-F238E27FC236}">
                <a16:creationId xmlns:a16="http://schemas.microsoft.com/office/drawing/2014/main" id="{846AFD11-7EF4-3347-B89F-67F9FCEA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8590"/>
            <a:ext cx="5122210" cy="51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77B69F-7C4A-2944-9245-38D640320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922" y="5408206"/>
            <a:ext cx="6318078" cy="436985"/>
          </a:xfrm>
          <a:prstGeom prst="rect">
            <a:avLst/>
          </a:prstGeom>
        </p:spPr>
      </p:pic>
      <p:pic>
        <p:nvPicPr>
          <p:cNvPr id="19462" name="Picture 6" descr="Best Way to Record Birdsong: Gear Guide + Tips — Acoustic Nature">
            <a:extLst>
              <a:ext uri="{FF2B5EF4-FFF2-40B4-BE49-F238E27FC236}">
                <a16:creationId xmlns:a16="http://schemas.microsoft.com/office/drawing/2014/main" id="{131E1FC3-8787-3D45-B1DB-D3F5D897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98" y="1292311"/>
            <a:ext cx="4530126" cy="194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CC4FCC-5DA0-37F8-E758-2727232F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Time-domain &amp; Frequency-domain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521EA4-B3D0-E6C2-779D-76316A9A66DB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CE1E42-E260-FF07-0422-9EF0A0CE2206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Sound Intensity</a:t>
            </a:r>
          </a:p>
        </p:txBody>
      </p:sp>
    </p:spTree>
    <p:extLst>
      <p:ext uri="{BB962C8B-B14F-4D97-AF65-F5344CB8AC3E}">
        <p14:creationId xmlns:p14="http://schemas.microsoft.com/office/powerpoint/2010/main" val="874999564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Filter Bank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 Filter Bank</a:t>
            </a:r>
          </a:p>
        </p:txBody>
      </p:sp>
      <p:pic>
        <p:nvPicPr>
          <p:cNvPr id="1026" name="Picture 2" descr="Hearing and Voicing Ranges - Labster Theory">
            <a:extLst>
              <a:ext uri="{FF2B5EF4-FFF2-40B4-BE49-F238E27FC236}">
                <a16:creationId xmlns:a16="http://schemas.microsoft.com/office/drawing/2014/main" id="{F1418507-6C74-FFB2-AC3C-92C8F288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4" y="2100142"/>
            <a:ext cx="6590982" cy="46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8DA8A-1228-BF71-14FB-EF927ABC90FD}"/>
              </a:ext>
            </a:extLst>
          </p:cNvPr>
          <p:cNvSpPr txBox="1"/>
          <p:nvPr/>
        </p:nvSpPr>
        <p:spPr>
          <a:xfrm>
            <a:off x="465273" y="1562526"/>
            <a:ext cx="11516190" cy="3921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human can only hear in a limited range of frequency. </a:t>
            </a:r>
          </a:p>
        </p:txBody>
      </p:sp>
      <p:pic>
        <p:nvPicPr>
          <p:cNvPr id="1028" name="Picture 4" descr="Infrasound array observations in the Lützow-Holm Bay region, East  Antarctica - ScienceDirect">
            <a:extLst>
              <a:ext uri="{FF2B5EF4-FFF2-40B4-BE49-F238E27FC236}">
                <a16:creationId xmlns:a16="http://schemas.microsoft.com/office/drawing/2014/main" id="{25CAD522-DBDA-EC37-B416-96A753E0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310" y="2497270"/>
            <a:ext cx="4802153" cy="37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78182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48D19A-C152-4810-9E24-D6140E1C762B}"/>
                  </a:ext>
                </a:extLst>
              </p:cNvPr>
              <p:cNvSpPr txBox="1"/>
              <p:nvPr/>
            </p:nvSpPr>
            <p:spPr>
              <a:xfrm>
                <a:off x="4258892" y="2164559"/>
                <a:ext cx="3674211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𝑚𝑒𝑙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=1127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⁡(1+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700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48D19A-C152-4810-9E24-D6140E1C7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892" y="2164559"/>
                <a:ext cx="3674211" cy="702115"/>
              </a:xfrm>
              <a:prstGeom prst="rect">
                <a:avLst/>
              </a:prstGeom>
              <a:blipFill>
                <a:blip r:embed="rId3"/>
                <a:stretch>
                  <a:fillRect l="-1379" t="-3571" r="-2414" b="-1428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89EF9D4-39B2-7F46-A55F-83B826C0F84C}"/>
              </a:ext>
            </a:extLst>
          </p:cNvPr>
          <p:cNvGrpSpPr/>
          <p:nvPr/>
        </p:nvGrpSpPr>
        <p:grpSpPr>
          <a:xfrm>
            <a:off x="1475012" y="2947695"/>
            <a:ext cx="9241972" cy="3979590"/>
            <a:chOff x="1475014" y="2136915"/>
            <a:chExt cx="9241972" cy="39795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D25C9C3-C315-534B-A4E3-5D75EDC96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136915"/>
              <a:ext cx="7924800" cy="3171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180;p20">
              <a:extLst>
                <a:ext uri="{FF2B5EF4-FFF2-40B4-BE49-F238E27FC236}">
                  <a16:creationId xmlns:a16="http://schemas.microsoft.com/office/drawing/2014/main" id="{96382066-C2C2-154D-912D-6AA4C709CAEA}"/>
                </a:ext>
              </a:extLst>
            </p:cNvPr>
            <p:cNvSpPr txBox="1">
              <a:spLocks/>
            </p:cNvSpPr>
            <p:nvPr/>
          </p:nvSpPr>
          <p:spPr>
            <a:xfrm>
              <a:off x="1475014" y="5395905"/>
              <a:ext cx="9241972" cy="7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15000"/>
                </a:lnSpc>
                <a:spcBef>
                  <a:spcPts val="0"/>
                </a:spcBef>
                <a:buFont typeface="Arial"/>
                <a:buNone/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  <a:sym typeface="Times New Roman"/>
                </a:rPr>
                <a:t>Triangular filters: fine resolution at low frequency, less at high frequency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3F5668B-8C07-A0D8-B0A7-3A7451AD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Filter Bank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CEB80-1FC6-C0AE-D785-37A3D81A861F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8ED8D3-8146-E1A5-115E-92232DD920A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 Filter Bank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29FB-BD2B-76F6-BAED-B729D8409040}"/>
              </a:ext>
            </a:extLst>
          </p:cNvPr>
          <p:cNvSpPr txBox="1"/>
          <p:nvPr/>
        </p:nvSpPr>
        <p:spPr>
          <a:xfrm>
            <a:off x="838200" y="1618068"/>
            <a:ext cx="6096000" cy="3921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Solution: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collecting energy of signals in a 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scaled range.</a:t>
            </a:r>
          </a:p>
        </p:txBody>
      </p:sp>
    </p:spTree>
    <p:extLst>
      <p:ext uri="{BB962C8B-B14F-4D97-AF65-F5344CB8AC3E}">
        <p14:creationId xmlns:p14="http://schemas.microsoft.com/office/powerpoint/2010/main" val="2513679410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Filter Bank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2100F-C81A-33C5-BFE4-7CFDA40B82BF}"/>
              </a:ext>
            </a:extLst>
          </p:cNvPr>
          <p:cNvSpPr txBox="1"/>
          <p:nvPr/>
        </p:nvSpPr>
        <p:spPr>
          <a:xfrm>
            <a:off x="308038" y="1646060"/>
            <a:ext cx="7113742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VN" b="1" dirty="0"/>
              <a:t>Pitch (in music): </a:t>
            </a:r>
            <a:r>
              <a:rPr lang="en-VN" dirty="0"/>
              <a:t>position of a single sound in the complete range of sound</a:t>
            </a:r>
          </a:p>
        </p:txBody>
      </p:sp>
      <p:pic>
        <p:nvPicPr>
          <p:cNvPr id="11266" name="Picture 2" descr="Frequency and Pitch">
            <a:extLst>
              <a:ext uri="{FF2B5EF4-FFF2-40B4-BE49-F238E27FC236}">
                <a16:creationId xmlns:a16="http://schemas.microsoft.com/office/drawing/2014/main" id="{A429BC98-CF91-CB9B-4C1D-FC9F1FF5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3" y="2317065"/>
            <a:ext cx="8322512" cy="368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_demo">
            <a:hlinkClick r:id="" action="ppaction://media"/>
            <a:extLst>
              <a:ext uri="{FF2B5EF4-FFF2-40B4-BE49-F238E27FC236}">
                <a16:creationId xmlns:a16="http://schemas.microsoft.com/office/drawing/2014/main" id="{C55353FF-D6FF-D504-05B3-4F606E8C1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7549" y="2729548"/>
            <a:ext cx="8128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EF534-3D72-79B7-148B-616116C4CC51}"/>
              </a:ext>
            </a:extLst>
          </p:cNvPr>
          <p:cNvSpPr txBox="1"/>
          <p:nvPr/>
        </p:nvSpPr>
        <p:spPr>
          <a:xfrm>
            <a:off x="8702697" y="1963122"/>
            <a:ext cx="3354540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VN" sz="2000" b="1" dirty="0"/>
              <a:t>Case 1: </a:t>
            </a:r>
            <a:r>
              <a:rPr lang="en-VN" sz="2000" dirty="0"/>
              <a:t>From C2 to C4 (65 to 262)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C2EF8-772C-3C8F-3A77-DF848AC4B9B0}"/>
              </a:ext>
            </a:extLst>
          </p:cNvPr>
          <p:cNvSpPr txBox="1"/>
          <p:nvPr/>
        </p:nvSpPr>
        <p:spPr>
          <a:xfrm>
            <a:off x="8702697" y="3583987"/>
            <a:ext cx="3354540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VN" sz="2000" b="1" dirty="0"/>
              <a:t>Case 2: </a:t>
            </a:r>
            <a:r>
              <a:rPr lang="en-VN" sz="2000" dirty="0"/>
              <a:t>From G6 to A6 (1568 to 1760) </a:t>
            </a:r>
          </a:p>
        </p:txBody>
      </p:sp>
      <p:pic>
        <p:nvPicPr>
          <p:cNvPr id="14" name="audio_demo (1)">
            <a:hlinkClick r:id="" action="ppaction://media"/>
            <a:extLst>
              <a:ext uri="{FF2B5EF4-FFF2-40B4-BE49-F238E27FC236}">
                <a16:creationId xmlns:a16="http://schemas.microsoft.com/office/drawing/2014/main" id="{5AE7F779-9FB9-C4EF-DDE4-9F61271DA6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7549" y="4356012"/>
            <a:ext cx="812800" cy="81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6DD620-D00C-E6BC-5214-F813219071AD}"/>
              </a:ext>
            </a:extLst>
          </p:cNvPr>
          <p:cNvSpPr txBox="1"/>
          <p:nvPr/>
        </p:nvSpPr>
        <p:spPr>
          <a:xfrm>
            <a:off x="8687549" y="5530912"/>
            <a:ext cx="3369688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2000" dirty="0"/>
              <a:t>Both are </a:t>
            </a:r>
            <a:r>
              <a:rPr lang="en-VN" sz="2000" b="1" dirty="0"/>
              <a:t>200 Hz</a:t>
            </a:r>
            <a:r>
              <a:rPr lang="en-VN" sz="2000" dirty="0"/>
              <a:t> differ between 2 notes.</a:t>
            </a:r>
          </a:p>
        </p:txBody>
      </p:sp>
    </p:spTree>
    <p:extLst>
      <p:ext uri="{BB962C8B-B14F-4D97-AF65-F5344CB8AC3E}">
        <p14:creationId xmlns:p14="http://schemas.microsoft.com/office/powerpoint/2010/main" val="27508607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355CDF9-CEF3-4439-B953-35C7D21D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6" y="1820372"/>
            <a:ext cx="6278526" cy="251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9B8C30-E66B-4B49-A6A2-004E93B7BB9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92876" y="4045186"/>
            <a:ext cx="2169588" cy="497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D0EBAA-3764-4C19-BBA6-F0A278993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2464" y="4329890"/>
              <a:ext cx="8128002" cy="4250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98617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511639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948053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6944850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5441987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76838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𝒎𝒆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𝒎𝒆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𝒎𝒆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𝒎𝒆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𝒎𝒆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𝒇𝒊𝒍𝒕𝒆𝒓𝒔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021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D0EBAA-3764-4C19-BBA6-F0A278993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2464" y="4329890"/>
              <a:ext cx="8128002" cy="4250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98617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511639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9480532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69448503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5441987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76838681"/>
                        </a:ext>
                      </a:extLst>
                    </a:gridCol>
                  </a:tblGrid>
                  <a:tr h="425069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5" t="-2857" r="-500000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35" t="-2857" r="-400000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935" t="-2857" r="-300000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774" t="-2857" r="-202830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0" t="-2857" r="-935" b="-2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021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Google Shape;180;p20">
            <a:extLst>
              <a:ext uri="{FF2B5EF4-FFF2-40B4-BE49-F238E27FC236}">
                <a16:creationId xmlns:a16="http://schemas.microsoft.com/office/drawing/2014/main" id="{BC8796B1-10E4-489C-84CE-FFDDF0F8BB8D}"/>
              </a:ext>
            </a:extLst>
          </p:cNvPr>
          <p:cNvSpPr txBox="1">
            <a:spLocks/>
          </p:cNvSpPr>
          <p:nvPr/>
        </p:nvSpPr>
        <p:spPr>
          <a:xfrm>
            <a:off x="3305479" y="4864225"/>
            <a:ext cx="9241972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mel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spectrum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1AF17B29-AC59-6F45-A512-A81BD91B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5278968"/>
            <a:ext cx="76962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C5E24B-3504-6036-D1B5-9854D50C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Filter Bank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4C3D7-82F6-E9E6-4A32-0C06A5F6760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1B34C-791C-009E-7BA6-0C0B729A06EB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 Filter Bank</a:t>
            </a:r>
          </a:p>
        </p:txBody>
      </p:sp>
    </p:spTree>
    <p:extLst>
      <p:ext uri="{BB962C8B-B14F-4D97-AF65-F5344CB8AC3E}">
        <p14:creationId xmlns:p14="http://schemas.microsoft.com/office/powerpoint/2010/main" val="2266851869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CF227BC7-AD0B-2B7F-F6CB-2079BFF0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88" y="1574800"/>
            <a:ext cx="6828012" cy="45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 (2)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 Filter Bank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C2303-E471-3AB5-014F-32CE0158BB4B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53BE2-9096-E722-A593-81F58F8BB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" y="2127488"/>
            <a:ext cx="5323468" cy="34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82780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7EE5A-26ED-CA4E-AEB6-84CC367EFB0E}"/>
                  </a:ext>
                </a:extLst>
              </p:cNvPr>
              <p:cNvSpPr txBox="1"/>
              <p:nvPr/>
            </p:nvSpPr>
            <p:spPr>
              <a:xfrm>
                <a:off x="974391" y="2011643"/>
                <a:ext cx="29113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VN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7EE5A-26ED-CA4E-AEB6-84CC367EF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91" y="2011643"/>
                <a:ext cx="2911374" cy="492443"/>
              </a:xfrm>
              <a:prstGeom prst="rect">
                <a:avLst/>
              </a:prstGeom>
              <a:blipFill>
                <a:blip r:embed="rId3"/>
                <a:stretch>
                  <a:fillRect l="-2174" t="-2500" r="-4348" b="-325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AD6619B1-69EA-BF4F-900C-B645EC532ECC}"/>
              </a:ext>
            </a:extLst>
          </p:cNvPr>
          <p:cNvSpPr/>
          <p:nvPr/>
        </p:nvSpPr>
        <p:spPr>
          <a:xfrm>
            <a:off x="2575249" y="3171736"/>
            <a:ext cx="345989" cy="1902941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88449-52F5-9446-9BED-62F51E78A420}"/>
              </a:ext>
            </a:extLst>
          </p:cNvPr>
          <p:cNvSpPr txBox="1"/>
          <p:nvPr/>
        </p:nvSpPr>
        <p:spPr>
          <a:xfrm>
            <a:off x="890123" y="388287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C0BB587-236D-2749-B209-D5E8958C326E}"/>
              </a:ext>
            </a:extLst>
          </p:cNvPr>
          <p:cNvSpPr/>
          <p:nvPr/>
        </p:nvSpPr>
        <p:spPr>
          <a:xfrm rot="5400000">
            <a:off x="9012984" y="2607614"/>
            <a:ext cx="206218" cy="609601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A26349-F2DD-5A4F-A597-9A76D147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74" y="3019310"/>
            <a:ext cx="7390378" cy="24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D7AA1C-1D54-9B40-B4D6-DFF7117CA03C}"/>
              </a:ext>
            </a:extLst>
          </p:cNvPr>
          <p:cNvSpPr txBox="1"/>
          <p:nvPr/>
        </p:nvSpPr>
        <p:spPr>
          <a:xfrm>
            <a:off x="8656672" y="2123408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1069F2-3549-B440-B7C1-A4D7B2DF138A}"/>
              </a:ext>
            </a:extLst>
          </p:cNvPr>
          <p:cNvCxnSpPr>
            <a:stCxn id="2" idx="3"/>
            <a:endCxn id="1028" idx="0"/>
          </p:cNvCxnSpPr>
          <p:nvPr/>
        </p:nvCxnSpPr>
        <p:spPr>
          <a:xfrm>
            <a:off x="3885765" y="2257865"/>
            <a:ext cx="2680198" cy="7614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Left Brace 29">
            <a:extLst>
              <a:ext uri="{FF2B5EF4-FFF2-40B4-BE49-F238E27FC236}">
                <a16:creationId xmlns:a16="http://schemas.microsoft.com/office/drawing/2014/main" id="{346C8506-138B-C842-AC9B-4799A2B2C97B}"/>
              </a:ext>
            </a:extLst>
          </p:cNvPr>
          <p:cNvSpPr/>
          <p:nvPr/>
        </p:nvSpPr>
        <p:spPr>
          <a:xfrm rot="5400000" flipH="1">
            <a:off x="6752462" y="2625912"/>
            <a:ext cx="365099" cy="6098494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CA386A-8671-3E4E-851C-6024832DE682}"/>
              </a:ext>
            </a:extLst>
          </p:cNvPr>
          <p:cNvSpPr txBox="1"/>
          <p:nvPr/>
        </p:nvSpPr>
        <p:spPr>
          <a:xfrm>
            <a:off x="4722503" y="5991251"/>
            <a:ext cx="442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cycles in 1 second = 10 Hertz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F616FD-D6C4-5F3F-4605-09F43D55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CDBFE-C4E1-2051-B2A1-F163AA1416F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972D08-B0ED-5E17-7316-F1D7C34BAA2E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Audio Signals: Waves</a:t>
            </a:r>
          </a:p>
        </p:txBody>
      </p:sp>
    </p:spTree>
    <p:extLst>
      <p:ext uri="{BB962C8B-B14F-4D97-AF65-F5344CB8AC3E}">
        <p14:creationId xmlns:p14="http://schemas.microsoft.com/office/powerpoint/2010/main" val="1930061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Mel-Frequency Cepstral Coefficients (MFCCs)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F96D713-DF8A-D79E-1226-E18550DD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1" y="1584058"/>
            <a:ext cx="4650937" cy="2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B5092-2519-926B-14D8-D51CECFA4214}"/>
              </a:ext>
            </a:extLst>
          </p:cNvPr>
          <p:cNvSpPr txBox="1"/>
          <p:nvPr/>
        </p:nvSpPr>
        <p:spPr>
          <a:xfrm>
            <a:off x="4862614" y="2322722"/>
            <a:ext cx="1730095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VN" dirty="0"/>
              <a:t>Power Spectrum of a window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98456D14-B9F3-23E7-7547-7CB9A260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1" y="4267504"/>
            <a:ext cx="4650938" cy="2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0907D-8879-B5EE-0EDD-BCD6361C1576}"/>
              </a:ext>
            </a:extLst>
          </p:cNvPr>
          <p:cNvSpPr txBox="1"/>
          <p:nvPr/>
        </p:nvSpPr>
        <p:spPr>
          <a:xfrm>
            <a:off x="4862615" y="5167631"/>
            <a:ext cx="1730095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VN" dirty="0"/>
              <a:t>Log-spectrum of a window</a:t>
            </a:r>
          </a:p>
        </p:txBody>
      </p:sp>
      <p:pic>
        <p:nvPicPr>
          <p:cNvPr id="14344" name="Picture 8" descr="undefined">
            <a:extLst>
              <a:ext uri="{FF2B5EF4-FFF2-40B4-BE49-F238E27FC236}">
                <a16:creationId xmlns:a16="http://schemas.microsoft.com/office/drawing/2014/main" id="{56DE6E00-E787-A2F6-C6E1-8A7DEC73D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70" y="1865697"/>
            <a:ext cx="5174561" cy="33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C7098-42FB-2C86-967A-9D74D04A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00" y="5304234"/>
            <a:ext cx="4965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9802"/>
      </p:ext>
    </p:extLst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Mel-Frequency Cepstral Coefficients (MFCCs)</a:t>
            </a:r>
          </a:p>
        </p:txBody>
      </p:sp>
      <p:pic>
        <p:nvPicPr>
          <p:cNvPr id="5122" name="Picture 2" descr="MFCC (mel-frequency cepstral coefficients) characteristic vectors... |  Download Scientific Diagram">
            <a:extLst>
              <a:ext uri="{FF2B5EF4-FFF2-40B4-BE49-F238E27FC236}">
                <a16:creationId xmlns:a16="http://schemas.microsoft.com/office/drawing/2014/main" id="{227F230A-66BD-E2F4-E301-2441009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733127"/>
            <a:ext cx="11295289" cy="45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88271"/>
      </p:ext>
    </p:extLst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86667C7-DF5F-BDDC-5331-61E93E26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51" y="2077398"/>
            <a:ext cx="6185328" cy="39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7ADC59-A2F5-CBCD-FF10-2D20A84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28ED-5DAE-3FDC-0F7C-B9B907B7741C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1A350-B16C-7719-F0E8-F28D9E75CB1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Mel-Frequency Cepstral Coefficients (MFCCs)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11D2C-FF3C-3CF8-6F68-ED1EEAED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1" y="2204720"/>
            <a:ext cx="5685992" cy="37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3942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E76EDDC-10CF-BC45-98B2-B17FDBA3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" y="1894704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69C388F-525D-5B4C-80DF-7672C9C4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50" y="1894704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B95083E-347E-034D-9A06-CE3A5F1B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894704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6678B9B-AB90-A146-AEC2-AB39FCF1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9" y="3892614"/>
            <a:ext cx="5413326" cy="260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E50D2B-331F-F546-8BAA-DC3F6547ACD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4486" y="4097151"/>
            <a:ext cx="3262104" cy="916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78306-7F7C-684E-88DB-A03B2C7C02D0}"/>
                  </a:ext>
                </a:extLst>
              </p:cNvPr>
              <p:cNvSpPr txBox="1"/>
              <p:nvPr/>
            </p:nvSpPr>
            <p:spPr>
              <a:xfrm>
                <a:off x="8846590" y="4571366"/>
                <a:ext cx="995401" cy="88498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V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78306-7F7C-684E-88DB-A03B2C7C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90" y="4571366"/>
                <a:ext cx="995401" cy="884986"/>
              </a:xfrm>
              <a:prstGeom prst="rect">
                <a:avLst/>
              </a:prstGeom>
              <a:blipFill>
                <a:blip r:embed="rId7"/>
                <a:stretch>
                  <a:fillRect l="-4878" t="-1370" r="-7317" b="-1369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BCEB2676-F178-AD49-A258-DFFC0157B9D9}"/>
              </a:ext>
            </a:extLst>
          </p:cNvPr>
          <p:cNvSpPr/>
          <p:nvPr/>
        </p:nvSpPr>
        <p:spPr>
          <a:xfrm rot="16200000">
            <a:off x="5504380" y="6003619"/>
            <a:ext cx="160212" cy="866516"/>
          </a:xfrm>
          <a:prstGeom prst="lef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52F181-63D7-6043-95D5-18540B196FAC}"/>
              </a:ext>
            </a:extLst>
          </p:cNvPr>
          <p:cNvCxnSpPr>
            <a:cxnSpLocks/>
          </p:cNvCxnSpPr>
          <p:nvPr/>
        </p:nvCxnSpPr>
        <p:spPr>
          <a:xfrm flipV="1">
            <a:off x="5584486" y="5200731"/>
            <a:ext cx="3262104" cy="1460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BAC77A3-AF28-1AD4-7F13-9ACA90E7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57659-DDA6-45A4-BA58-2F7DA1C519BB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5CF260-36A3-F1A4-988F-FE8CD2B00781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Audio Signals: Frequency &amp; Period</a:t>
            </a:r>
          </a:p>
        </p:txBody>
      </p:sp>
    </p:spTree>
    <p:extLst>
      <p:ext uri="{BB962C8B-B14F-4D97-AF65-F5344CB8AC3E}">
        <p14:creationId xmlns:p14="http://schemas.microsoft.com/office/powerpoint/2010/main" val="31396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BC21A69C-2806-4D45-BF61-358F4404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7" y="1934878"/>
            <a:ext cx="4826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1DB2D464-AE32-A74C-B65A-AA234E78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7" y="4205417"/>
            <a:ext cx="4826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A103B022-A3ED-C245-87A2-C952D11B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3184462"/>
            <a:ext cx="6121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F94773-85F9-CA4E-8095-71A9009F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B4502F-C752-54CA-5704-9D36C7B9A7F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422DE4-D18A-B277-98D9-DC6F8A30601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Audio Signals</a:t>
            </a:r>
          </a:p>
        </p:txBody>
      </p:sp>
    </p:spTree>
    <p:extLst>
      <p:ext uri="{BB962C8B-B14F-4D97-AF65-F5344CB8AC3E}">
        <p14:creationId xmlns:p14="http://schemas.microsoft.com/office/powerpoint/2010/main" val="343264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64462625-AFD4-754C-B500-B80F9ED1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808045"/>
            <a:ext cx="61214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6786D-56FA-2A49-94F1-A72BD8FF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4063256"/>
            <a:ext cx="8610600" cy="1625600"/>
          </a:xfrm>
          <a:prstGeom prst="rect">
            <a:avLst/>
          </a:prstGeom>
        </p:spPr>
      </p:pic>
      <p:sp>
        <p:nvSpPr>
          <p:cNvPr id="25" name="Google Shape;180;p20">
            <a:extLst>
              <a:ext uri="{FF2B5EF4-FFF2-40B4-BE49-F238E27FC236}">
                <a16:creationId xmlns:a16="http://schemas.microsoft.com/office/drawing/2014/main" id="{4C596B18-78AA-AA49-B63C-B997C76D156E}"/>
              </a:ext>
            </a:extLst>
          </p:cNvPr>
          <p:cNvSpPr txBox="1">
            <a:spLocks/>
          </p:cNvSpPr>
          <p:nvPr/>
        </p:nvSpPr>
        <p:spPr>
          <a:xfrm>
            <a:off x="577200" y="3619375"/>
            <a:ext cx="11190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 signals are complex combination of sub-signal waves (</a:t>
            </a:r>
            <a:r>
              <a:rPr lang="en-US" sz="24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</a:t>
            </a: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sine/cosine...)</a:t>
            </a:r>
          </a:p>
        </p:txBody>
      </p:sp>
      <p:sp>
        <p:nvSpPr>
          <p:cNvPr id="26" name="Google Shape;180;p20">
            <a:extLst>
              <a:ext uri="{FF2B5EF4-FFF2-40B4-BE49-F238E27FC236}">
                <a16:creationId xmlns:a16="http://schemas.microsoft.com/office/drawing/2014/main" id="{B23358F8-D775-3542-BEDA-B2A1DEA49E43}"/>
              </a:ext>
            </a:extLst>
          </p:cNvPr>
          <p:cNvSpPr txBox="1">
            <a:spLocks/>
          </p:cNvSpPr>
          <p:nvPr/>
        </p:nvSpPr>
        <p:spPr>
          <a:xfrm>
            <a:off x="500700" y="5688856"/>
            <a:ext cx="11190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Waveform of vowel [</a:t>
            </a:r>
            <a:r>
              <a:rPr lang="en-US" sz="2400" b="1" dirty="0" err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iy</a:t>
            </a: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7687C7-248D-2698-A661-087C3678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D52110-7F24-7DE6-FD07-EB687ABDA5A9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0DECF6-5A71-D040-262D-34EE2BE68B0B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Audio Signals</a:t>
            </a:r>
          </a:p>
        </p:txBody>
      </p:sp>
    </p:spTree>
    <p:extLst>
      <p:ext uri="{BB962C8B-B14F-4D97-AF65-F5344CB8AC3E}">
        <p14:creationId xmlns:p14="http://schemas.microsoft.com/office/powerpoint/2010/main" val="26524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8196" name="Picture 4" descr="Talking, Sound Waves, Communication, people, Conversation, stick man icon">
            <a:extLst>
              <a:ext uri="{FF2B5EF4-FFF2-40B4-BE49-F238E27FC236}">
                <a16:creationId xmlns:a16="http://schemas.microsoft.com/office/drawing/2014/main" id="{716D143E-7AEB-485F-B84D-E4614491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85" y="2453923"/>
            <a:ext cx="1950154" cy="195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icrophone Icon Logo - Free vector graphic on Pixabay">
            <a:extLst>
              <a:ext uri="{FF2B5EF4-FFF2-40B4-BE49-F238E27FC236}">
                <a16:creationId xmlns:a16="http://schemas.microsoft.com/office/drawing/2014/main" id="{AF0C9729-2FEC-4353-95C7-E825E3E6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11" y="2766663"/>
            <a:ext cx="1637413" cy="16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ine Wave Definition">
            <a:extLst>
              <a:ext uri="{FF2B5EF4-FFF2-40B4-BE49-F238E27FC236}">
                <a16:creationId xmlns:a16="http://schemas.microsoft.com/office/drawing/2014/main" id="{42537B86-43C2-4399-86D2-1EE8D120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58" y="2610293"/>
            <a:ext cx="3466942" cy="19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DBA149-6228-4429-8C6B-BEEFE02D8190}"/>
              </a:ext>
            </a:extLst>
          </p:cNvPr>
          <p:cNvCxnSpPr>
            <a:cxnSpLocks/>
          </p:cNvCxnSpPr>
          <p:nvPr/>
        </p:nvCxnSpPr>
        <p:spPr>
          <a:xfrm>
            <a:off x="3221665" y="3429000"/>
            <a:ext cx="1567077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F42931-4231-4F38-8F31-385D2FAF5F62}"/>
              </a:ext>
            </a:extLst>
          </p:cNvPr>
          <p:cNvCxnSpPr>
            <a:cxnSpLocks/>
          </p:cNvCxnSpPr>
          <p:nvPr/>
        </p:nvCxnSpPr>
        <p:spPr>
          <a:xfrm>
            <a:off x="6530983" y="3429000"/>
            <a:ext cx="141153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Google Shape;206;p23">
            <a:extLst>
              <a:ext uri="{FF2B5EF4-FFF2-40B4-BE49-F238E27FC236}">
                <a16:creationId xmlns:a16="http://schemas.microsoft.com/office/drawing/2014/main" id="{97D4715C-F8E9-408D-B27F-17A653199C1D}"/>
              </a:ext>
            </a:extLst>
          </p:cNvPr>
          <p:cNvSpPr txBox="1">
            <a:spLocks/>
          </p:cNvSpPr>
          <p:nvPr/>
        </p:nvSpPr>
        <p:spPr>
          <a:xfrm>
            <a:off x="321515" y="2095556"/>
            <a:ext cx="322218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indent="0" algn="ctr">
              <a:lnSpc>
                <a:spcPct val="115000"/>
              </a:lnSpc>
              <a:spcBef>
                <a:spcPts val="0"/>
              </a:spcBef>
              <a:buClr>
                <a:srgbClr val="0070C0"/>
              </a:buClr>
              <a:buSzPts val="2200"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Mechanical wave energy (sound wave)</a:t>
            </a:r>
          </a:p>
        </p:txBody>
      </p:sp>
      <p:sp>
        <p:nvSpPr>
          <p:cNvPr id="22" name="Google Shape;206;p23">
            <a:extLst>
              <a:ext uri="{FF2B5EF4-FFF2-40B4-BE49-F238E27FC236}">
                <a16:creationId xmlns:a16="http://schemas.microsoft.com/office/drawing/2014/main" id="{D0A93A6F-216A-46F2-8B55-438D4F62A008}"/>
              </a:ext>
            </a:extLst>
          </p:cNvPr>
          <p:cNvSpPr txBox="1">
            <a:spLocks/>
          </p:cNvSpPr>
          <p:nvPr/>
        </p:nvSpPr>
        <p:spPr>
          <a:xfrm>
            <a:off x="4049927" y="2095555"/>
            <a:ext cx="322218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indent="0" algn="ctr">
              <a:lnSpc>
                <a:spcPct val="115000"/>
              </a:lnSpc>
              <a:spcBef>
                <a:spcPts val="0"/>
              </a:spcBef>
              <a:buClr>
                <a:srgbClr val="0070C0"/>
              </a:buClr>
              <a:buSzPts val="2200"/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Transducer (</a:t>
            </a:r>
            <a:r>
              <a:rPr 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microphone...)</a:t>
            </a:r>
          </a:p>
        </p:txBody>
      </p:sp>
      <p:sp>
        <p:nvSpPr>
          <p:cNvPr id="23" name="Google Shape;206;p23">
            <a:extLst>
              <a:ext uri="{FF2B5EF4-FFF2-40B4-BE49-F238E27FC236}">
                <a16:creationId xmlns:a16="http://schemas.microsoft.com/office/drawing/2014/main" id="{F1C6D24D-6993-4D16-91FB-7B018AC5035B}"/>
              </a:ext>
            </a:extLst>
          </p:cNvPr>
          <p:cNvSpPr txBox="1">
            <a:spLocks/>
          </p:cNvSpPr>
          <p:nvPr/>
        </p:nvSpPr>
        <p:spPr>
          <a:xfrm>
            <a:off x="8162239" y="2075231"/>
            <a:ext cx="322218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8900" indent="0" algn="ctr">
              <a:lnSpc>
                <a:spcPct val="115000"/>
              </a:lnSpc>
              <a:spcBef>
                <a:spcPts val="0"/>
              </a:spcBef>
              <a:buClr>
                <a:srgbClr val="0070C0"/>
              </a:buClr>
              <a:buSzPts val="2200"/>
              <a:buNone/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energy (analog audio signal)</a:t>
            </a:r>
          </a:p>
        </p:txBody>
      </p:sp>
      <p:sp>
        <p:nvSpPr>
          <p:cNvPr id="24" name="Google Shape;180;p20">
            <a:extLst>
              <a:ext uri="{FF2B5EF4-FFF2-40B4-BE49-F238E27FC236}">
                <a16:creationId xmlns:a16="http://schemas.microsoft.com/office/drawing/2014/main" id="{F34FE0EC-ECBF-43E2-B3F8-39EF91123393}"/>
              </a:ext>
            </a:extLst>
          </p:cNvPr>
          <p:cNvSpPr txBox="1">
            <a:spLocks/>
          </p:cNvSpPr>
          <p:nvPr/>
        </p:nvSpPr>
        <p:spPr>
          <a:xfrm>
            <a:off x="577200" y="4909487"/>
            <a:ext cx="11190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24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recording sound waves (speech, music...)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EFD08A-5001-5928-3CE9-82723B8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59DF0-BB79-59AD-2228-D33A64AC9EE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F456C4-42F3-E7B7-39B2-144D5D4E9C8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Analog-to-digital conversion</a:t>
            </a:r>
          </a:p>
        </p:txBody>
      </p:sp>
    </p:spTree>
    <p:extLst>
      <p:ext uri="{BB962C8B-B14F-4D97-AF65-F5344CB8AC3E}">
        <p14:creationId xmlns:p14="http://schemas.microsoft.com/office/powerpoint/2010/main" val="11793465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C1FCF0-F488-4FA6-AF5A-A136CCE5330D}"/>
              </a:ext>
            </a:extLst>
          </p:cNvPr>
          <p:cNvGrpSpPr/>
          <p:nvPr/>
        </p:nvGrpSpPr>
        <p:grpSpPr>
          <a:xfrm>
            <a:off x="833821" y="2979394"/>
            <a:ext cx="4585454" cy="2067225"/>
            <a:chOff x="442073" y="3297127"/>
            <a:chExt cx="4585454" cy="2067225"/>
          </a:xfrm>
        </p:grpSpPr>
        <p:pic>
          <p:nvPicPr>
            <p:cNvPr id="3" name="Picture 2" descr="A picture containing text, electronics, computer&#10;&#10;Description automatically generated">
              <a:extLst>
                <a:ext uri="{FF2B5EF4-FFF2-40B4-BE49-F238E27FC236}">
                  <a16:creationId xmlns:a16="http://schemas.microsoft.com/office/drawing/2014/main" id="{352D7B6E-7EF1-4B23-8CA8-3E5078E5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42073" y="3514287"/>
              <a:ext cx="2468467" cy="1850065"/>
            </a:xfrm>
            <a:prstGeom prst="rect">
              <a:avLst/>
            </a:prstGeom>
          </p:spPr>
        </p:pic>
        <p:sp>
          <p:nvSpPr>
            <p:cNvPr id="9" name="Google Shape;180;p20">
              <a:extLst>
                <a:ext uri="{FF2B5EF4-FFF2-40B4-BE49-F238E27FC236}">
                  <a16:creationId xmlns:a16="http://schemas.microsoft.com/office/drawing/2014/main" id="{1FBBE772-9278-4008-913F-632DEB7DB34F}"/>
                </a:ext>
              </a:extLst>
            </p:cNvPr>
            <p:cNvSpPr txBox="1">
              <a:spLocks/>
            </p:cNvSpPr>
            <p:nvPr/>
          </p:nvSpPr>
          <p:spPr>
            <a:xfrm>
              <a:off x="1757415" y="3297127"/>
              <a:ext cx="3270112" cy="72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15000"/>
                </a:lnSpc>
                <a:spcBef>
                  <a:spcPts val="0"/>
                </a:spcBef>
                <a:buFont typeface="Arial"/>
                <a:buNone/>
              </a:pPr>
              <a:r>
                <a:rPr lang="en-US" sz="1800" b="1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COMPUTER CAN’T READ ANALOG SIGNAL !!!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00D0E3-BB7B-4A89-939A-D5A6F39E1C24}"/>
              </a:ext>
            </a:extLst>
          </p:cNvPr>
          <p:cNvGrpSpPr/>
          <p:nvPr/>
        </p:nvGrpSpPr>
        <p:grpSpPr>
          <a:xfrm>
            <a:off x="5275135" y="4013007"/>
            <a:ext cx="6405401" cy="2296616"/>
            <a:chOff x="5101399" y="3857897"/>
            <a:chExt cx="6405401" cy="2296616"/>
          </a:xfrm>
        </p:grpSpPr>
        <p:pic>
          <p:nvPicPr>
            <p:cNvPr id="7170" name="Picture 2" descr="Chapter 20: Analog to Digital Conversion [Analog Devices Wiki]">
              <a:extLst>
                <a:ext uri="{FF2B5EF4-FFF2-40B4-BE49-F238E27FC236}">
                  <a16:creationId xmlns:a16="http://schemas.microsoft.com/office/drawing/2014/main" id="{3BF8C4D7-BC2C-40A0-A804-8B0CD291A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717" y="3857897"/>
              <a:ext cx="5668764" cy="1433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180;p20">
              <a:extLst>
                <a:ext uri="{FF2B5EF4-FFF2-40B4-BE49-F238E27FC236}">
                  <a16:creationId xmlns:a16="http://schemas.microsoft.com/office/drawing/2014/main" id="{0252292B-D2A3-4B8B-9620-D5563003EEA7}"/>
                </a:ext>
              </a:extLst>
            </p:cNvPr>
            <p:cNvSpPr txBox="1">
              <a:spLocks/>
            </p:cNvSpPr>
            <p:nvPr/>
          </p:nvSpPr>
          <p:spPr>
            <a:xfrm>
              <a:off x="5101399" y="5433913"/>
              <a:ext cx="6405401" cy="7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 algn="ctr">
                <a:lnSpc>
                  <a:spcPct val="115000"/>
                </a:lnSpc>
                <a:spcBef>
                  <a:spcPts val="0"/>
                </a:spcBef>
                <a:buFont typeface="Arial"/>
                <a:buNone/>
              </a:pPr>
              <a:r>
                <a:rPr lang="en-US" sz="1800" b="1" dirty="0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Convert analog representations into a digital signal</a:t>
              </a:r>
            </a:p>
          </p:txBody>
        </p:sp>
      </p:grpSp>
      <p:pic>
        <p:nvPicPr>
          <p:cNvPr id="7172" name="Picture 4" descr="Conquest Teasing rash digital audio signal literally Lovely Globe">
            <a:extLst>
              <a:ext uri="{FF2B5EF4-FFF2-40B4-BE49-F238E27FC236}">
                <a16:creationId xmlns:a16="http://schemas.microsoft.com/office/drawing/2014/main" id="{400F815E-2D1B-4531-804D-AED52ABDA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11" y="1752111"/>
            <a:ext cx="5621269" cy="167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68FAFE1-6FA2-8E91-0F91-5EBE17E2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C9839-6407-822A-1E45-1DB2A2C7B4E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2DFD9E-2112-DCEA-613E-A36BDC3A85B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Analog-to-digital conversion</a:t>
            </a:r>
          </a:p>
        </p:txBody>
      </p:sp>
    </p:spTree>
    <p:extLst>
      <p:ext uri="{BB962C8B-B14F-4D97-AF65-F5344CB8AC3E}">
        <p14:creationId xmlns:p14="http://schemas.microsoft.com/office/powerpoint/2010/main" val="672883780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6" name="Picture 2" descr="Sampling (signal processing) - Wikipedia">
            <a:extLst>
              <a:ext uri="{FF2B5EF4-FFF2-40B4-BE49-F238E27FC236}">
                <a16:creationId xmlns:a16="http://schemas.microsoft.com/office/drawing/2014/main" id="{15A38279-BDB6-4319-AC21-088A68A5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3775"/>
            <a:ext cx="4701896" cy="309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80;p20">
            <a:extLst>
              <a:ext uri="{FF2B5EF4-FFF2-40B4-BE49-F238E27FC236}">
                <a16:creationId xmlns:a16="http://schemas.microsoft.com/office/drawing/2014/main" id="{91904119-9BF5-4A8F-9DFB-B9142C48FD3C}"/>
              </a:ext>
            </a:extLst>
          </p:cNvPr>
          <p:cNvSpPr txBox="1">
            <a:spLocks/>
          </p:cNvSpPr>
          <p:nvPr/>
        </p:nvSpPr>
        <p:spPr>
          <a:xfrm>
            <a:off x="550073" y="5341483"/>
            <a:ext cx="470189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signal is sampled by measuring its amplitude at a particular time</a:t>
            </a:r>
          </a:p>
        </p:txBody>
      </p:sp>
      <p:pic>
        <p:nvPicPr>
          <p:cNvPr id="10242" name="Picture 2" descr="Sample Rates and Bit Depth... In a nutshell – Mastering The Mix">
            <a:extLst>
              <a:ext uri="{FF2B5EF4-FFF2-40B4-BE49-F238E27FC236}">
                <a16:creationId xmlns:a16="http://schemas.microsoft.com/office/drawing/2014/main" id="{77F0FC92-D321-45D1-9A46-EB07DA46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48" y="1848141"/>
            <a:ext cx="6765852" cy="338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0;p20">
            <a:extLst>
              <a:ext uri="{FF2B5EF4-FFF2-40B4-BE49-F238E27FC236}">
                <a16:creationId xmlns:a16="http://schemas.microsoft.com/office/drawing/2014/main" id="{1676B13A-559B-47C2-A486-FF43E5F5F34A}"/>
              </a:ext>
            </a:extLst>
          </p:cNvPr>
          <p:cNvSpPr txBox="1">
            <a:spLocks/>
          </p:cNvSpPr>
          <p:nvPr/>
        </p:nvSpPr>
        <p:spPr>
          <a:xfrm>
            <a:off x="6458126" y="5341483"/>
            <a:ext cx="4701896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rate (sampling frequency): 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samples taken per second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4FE9D0-8901-8EC8-F919-37F1B22E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E2F9D-18F0-62EF-06BC-2723D025EB6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5907B8-4EA9-BEE2-AF0F-5D425A8B4E4B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</a:p>
        </p:txBody>
      </p:sp>
    </p:spTree>
    <p:extLst>
      <p:ext uri="{BB962C8B-B14F-4D97-AF65-F5344CB8AC3E}">
        <p14:creationId xmlns:p14="http://schemas.microsoft.com/office/powerpoint/2010/main" val="69697556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GradientVTI">
  <a:themeElements>
    <a:clrScheme name="Ion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</TotalTime>
  <Words>638</Words>
  <Application>Microsoft Office PowerPoint</Application>
  <PresentationFormat>Widescreen</PresentationFormat>
  <Paragraphs>172</Paragraphs>
  <Slides>32</Slides>
  <Notes>32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Times New Roman</vt:lpstr>
      <vt:lpstr>Univers</vt:lpstr>
      <vt:lpstr>Wingdings</vt:lpstr>
      <vt:lpstr>GradientVTI</vt:lpstr>
      <vt:lpstr>PowerPoint Presentation</vt:lpstr>
      <vt:lpstr>Basic Audio Preprocessing Pipeline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Audio Preprocessing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Time-domain &amp; Frequency-domain</vt:lpstr>
      <vt:lpstr>Mel Filter Bank</vt:lpstr>
      <vt:lpstr>Mel Filter Bank</vt:lpstr>
      <vt:lpstr>Mel Filter Bank</vt:lpstr>
      <vt:lpstr>Mel Filter Bank</vt:lpstr>
      <vt:lpstr>Audio Preprocessing (2)</vt:lpstr>
      <vt:lpstr>MFCCs</vt:lpstr>
      <vt:lpstr>MFCCs</vt:lpstr>
      <vt:lpstr>MFCCs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Phuc Nguyen - PTD KV2</dc:creator>
  <cp:lastModifiedBy>Nguyen Phuc Nguyen - PTD KV2</cp:lastModifiedBy>
  <cp:revision>2</cp:revision>
  <dcterms:created xsi:type="dcterms:W3CDTF">2024-08-03T02:19:59Z</dcterms:created>
  <dcterms:modified xsi:type="dcterms:W3CDTF">2024-08-03T13:53:52Z</dcterms:modified>
</cp:coreProperties>
</file>